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6" r:id="rId6"/>
    <p:sldId id="299" r:id="rId7"/>
    <p:sldId id="307" r:id="rId8"/>
    <p:sldId id="308" r:id="rId9"/>
    <p:sldId id="309" r:id="rId10"/>
    <p:sldId id="310" r:id="rId11"/>
    <p:sldId id="311" r:id="rId12"/>
    <p:sldId id="31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19" autoAdjust="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Collecting Data</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11.3b</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C6A7EE-96D6-3A5C-8F51-66FAE4F991B5}"/>
              </a:ext>
            </a:extLst>
          </p:cNvPr>
          <p:cNvPicPr>
            <a:picLocks noChangeAspect="1"/>
          </p:cNvPicPr>
          <p:nvPr/>
        </p:nvPicPr>
        <p:blipFill>
          <a:blip r:embed="rId2"/>
          <a:stretch>
            <a:fillRect/>
          </a:stretch>
        </p:blipFill>
        <p:spPr>
          <a:xfrm>
            <a:off x="108439" y="492147"/>
            <a:ext cx="7607308" cy="2571484"/>
          </a:xfrm>
          <a:prstGeom prst="rect">
            <a:avLst/>
          </a:prstGeom>
        </p:spPr>
      </p:pic>
      <p:pic>
        <p:nvPicPr>
          <p:cNvPr id="7" name="Picture 6">
            <a:extLst>
              <a:ext uri="{FF2B5EF4-FFF2-40B4-BE49-F238E27FC236}">
                <a16:creationId xmlns:a16="http://schemas.microsoft.com/office/drawing/2014/main" id="{2762496A-A010-9DB0-E2BF-0F20B4F0DAD8}"/>
              </a:ext>
            </a:extLst>
          </p:cNvPr>
          <p:cNvPicPr>
            <a:picLocks noChangeAspect="1"/>
          </p:cNvPicPr>
          <p:nvPr/>
        </p:nvPicPr>
        <p:blipFill>
          <a:blip r:embed="rId3"/>
          <a:stretch>
            <a:fillRect/>
          </a:stretch>
        </p:blipFill>
        <p:spPr>
          <a:xfrm>
            <a:off x="7784123" y="66730"/>
            <a:ext cx="3399692" cy="6102012"/>
          </a:xfrm>
          <a:prstGeom prst="rect">
            <a:avLst/>
          </a:prstGeom>
        </p:spPr>
      </p:pic>
    </p:spTree>
    <p:extLst>
      <p:ext uri="{BB962C8B-B14F-4D97-AF65-F5344CB8AC3E}">
        <p14:creationId xmlns:p14="http://schemas.microsoft.com/office/powerpoint/2010/main" val="94617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62AC0-4536-84FC-8666-0623F845414B}"/>
              </a:ext>
            </a:extLst>
          </p:cNvPr>
          <p:cNvPicPr>
            <a:picLocks noChangeAspect="1"/>
          </p:cNvPicPr>
          <p:nvPr/>
        </p:nvPicPr>
        <p:blipFill>
          <a:blip r:embed="rId2"/>
          <a:stretch>
            <a:fillRect/>
          </a:stretch>
        </p:blipFill>
        <p:spPr>
          <a:xfrm>
            <a:off x="119721" y="594640"/>
            <a:ext cx="11497165" cy="5452742"/>
          </a:xfrm>
          <a:prstGeom prst="rect">
            <a:avLst/>
          </a:prstGeom>
        </p:spPr>
      </p:pic>
    </p:spTree>
    <p:extLst>
      <p:ext uri="{BB962C8B-B14F-4D97-AF65-F5344CB8AC3E}">
        <p14:creationId xmlns:p14="http://schemas.microsoft.com/office/powerpoint/2010/main" val="377282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7F59EC-EAB6-AF3E-21FB-7E36CA06ACA3}"/>
              </a:ext>
            </a:extLst>
          </p:cNvPr>
          <p:cNvSpPr txBox="1"/>
          <p:nvPr/>
        </p:nvSpPr>
        <p:spPr>
          <a:xfrm>
            <a:off x="402738" y="221302"/>
            <a:ext cx="11386523" cy="2800767"/>
          </a:xfrm>
          <a:prstGeom prst="rect">
            <a:avLst/>
          </a:prstGeom>
          <a:noFill/>
        </p:spPr>
        <p:txBody>
          <a:bodyPr wrap="square">
            <a:spAutoFit/>
          </a:bodyPr>
          <a:lstStyle/>
          <a:p>
            <a:r>
              <a:rPr lang="en-US" sz="2200" b="1" dirty="0">
                <a:latin typeface="+mj-lt"/>
              </a:rPr>
              <a:t>Identifying Methods of Data Collection </a:t>
            </a:r>
            <a:r>
              <a:rPr lang="en-US" sz="2200" dirty="0">
                <a:latin typeface="+mj-lt"/>
              </a:rPr>
              <a:t>Identify the method of data collection each situation describes. </a:t>
            </a:r>
          </a:p>
          <a:p>
            <a:endParaRPr lang="en-US" sz="2200" dirty="0">
              <a:latin typeface="+mj-lt"/>
            </a:endParaRPr>
          </a:p>
          <a:p>
            <a:pPr marL="457200" indent="-457200">
              <a:buAutoNum type="alphaLcPeriod"/>
            </a:pPr>
            <a:r>
              <a:rPr lang="en-US" sz="2200" dirty="0">
                <a:latin typeface="+mj-lt"/>
              </a:rPr>
              <a:t>A researcher records whether people at a gas station use hand sanitizer.</a:t>
            </a:r>
          </a:p>
          <a:p>
            <a:pPr marL="457200" indent="-457200">
              <a:buAutoNum type="alphaLcPeriod"/>
            </a:pPr>
            <a:endParaRPr lang="en-US" sz="2200" dirty="0">
              <a:latin typeface="+mj-lt"/>
            </a:endParaRPr>
          </a:p>
          <a:p>
            <a:pPr marL="457200" indent="-457200">
              <a:buAutoNum type="alphaLcPeriod"/>
            </a:pPr>
            <a:r>
              <a:rPr lang="en-US" sz="2200" dirty="0">
                <a:latin typeface="+mj-lt"/>
              </a:rPr>
              <a:t>A landscaper fertilizes 20 lawns with a regular fertilizer mix and 20 lawns with a new organic fertilizer. The landscaper then compares the lawns after 10 weeks and determines which fertilizer is better</a:t>
            </a:r>
          </a:p>
        </p:txBody>
      </p:sp>
      <p:sp>
        <p:nvSpPr>
          <p:cNvPr id="5" name="TextBox 4">
            <a:extLst>
              <a:ext uri="{FF2B5EF4-FFF2-40B4-BE49-F238E27FC236}">
                <a16:creationId xmlns:a16="http://schemas.microsoft.com/office/drawing/2014/main" id="{663C2096-1D0D-F6A0-5691-879E20FCB233}"/>
              </a:ext>
            </a:extLst>
          </p:cNvPr>
          <p:cNvSpPr txBox="1"/>
          <p:nvPr/>
        </p:nvSpPr>
        <p:spPr>
          <a:xfrm>
            <a:off x="949462" y="3499553"/>
            <a:ext cx="10747004" cy="2123658"/>
          </a:xfrm>
          <a:prstGeom prst="rect">
            <a:avLst/>
          </a:prstGeom>
          <a:noFill/>
        </p:spPr>
        <p:txBody>
          <a:bodyPr wrap="square">
            <a:spAutoFit/>
          </a:bodyPr>
          <a:lstStyle/>
          <a:p>
            <a:r>
              <a:rPr lang="en-US" sz="2200" b="1" dirty="0">
                <a:solidFill>
                  <a:srgbClr val="FF0000"/>
                </a:solidFill>
                <a:latin typeface="+mj-lt"/>
              </a:rPr>
              <a:t>SOLUTION</a:t>
            </a:r>
            <a:r>
              <a:rPr lang="en-US" sz="2200" dirty="0"/>
              <a:t> </a:t>
            </a:r>
          </a:p>
          <a:p>
            <a:pPr marL="342900" indent="-342900">
              <a:buAutoNum type="alphaLcPeriod"/>
            </a:pPr>
            <a:r>
              <a:rPr lang="en-US" sz="2200" dirty="0"/>
              <a:t>The researcher is gathering data without controlling the individuals or applying a treatment. So, this situation is an observational study. </a:t>
            </a:r>
          </a:p>
          <a:p>
            <a:pPr marL="342900" indent="-342900">
              <a:buAutoNum type="alphaLcPeriod"/>
            </a:pPr>
            <a:endParaRPr lang="en-US" sz="2200" dirty="0"/>
          </a:p>
          <a:p>
            <a:r>
              <a:rPr lang="en-US" sz="2200" dirty="0"/>
              <a:t>b.  A treatment (organic fertilizer) is being applied to some of the individuals (lawns) in the study. So, this situation is an experiment.</a:t>
            </a:r>
          </a:p>
        </p:txBody>
      </p:sp>
    </p:spTree>
    <p:extLst>
      <p:ext uri="{BB962C8B-B14F-4D97-AF65-F5344CB8AC3E}">
        <p14:creationId xmlns:p14="http://schemas.microsoft.com/office/powerpoint/2010/main" val="6353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1C0E4-369C-03C8-818F-5A3E47D7D850}"/>
              </a:ext>
            </a:extLst>
          </p:cNvPr>
          <p:cNvSpPr txBox="1"/>
          <p:nvPr/>
        </p:nvSpPr>
        <p:spPr>
          <a:xfrm>
            <a:off x="168294" y="286101"/>
            <a:ext cx="8452955" cy="707886"/>
          </a:xfrm>
          <a:prstGeom prst="rect">
            <a:avLst/>
          </a:prstGeom>
          <a:noFill/>
        </p:spPr>
        <p:txBody>
          <a:bodyPr wrap="none" rtlCol="0">
            <a:spAutoFit/>
          </a:bodyPr>
          <a:lstStyle/>
          <a:p>
            <a:r>
              <a:rPr lang="en-US" sz="2000" b="1" dirty="0">
                <a:latin typeface="+mj-lt"/>
              </a:rPr>
              <a:t>On your own:</a:t>
            </a:r>
          </a:p>
          <a:p>
            <a:r>
              <a:rPr lang="en-US" sz="2000" b="1" dirty="0">
                <a:latin typeface="+mj-lt"/>
              </a:rPr>
              <a:t>Identify the method of data collection the situation describes</a:t>
            </a:r>
          </a:p>
        </p:txBody>
      </p:sp>
      <p:sp>
        <p:nvSpPr>
          <p:cNvPr id="4" name="TextBox 3">
            <a:extLst>
              <a:ext uri="{FF2B5EF4-FFF2-40B4-BE49-F238E27FC236}">
                <a16:creationId xmlns:a16="http://schemas.microsoft.com/office/drawing/2014/main" id="{CBA39684-6A8F-E7F1-1D54-E32BD6881A2E}"/>
              </a:ext>
            </a:extLst>
          </p:cNvPr>
          <p:cNvSpPr txBox="1"/>
          <p:nvPr/>
        </p:nvSpPr>
        <p:spPr>
          <a:xfrm>
            <a:off x="910192" y="1203019"/>
            <a:ext cx="11033105" cy="2246769"/>
          </a:xfrm>
          <a:prstGeom prst="rect">
            <a:avLst/>
          </a:prstGeom>
          <a:noFill/>
        </p:spPr>
        <p:txBody>
          <a:bodyPr wrap="square">
            <a:spAutoFit/>
          </a:bodyPr>
          <a:lstStyle/>
          <a:p>
            <a:pPr marL="342900" indent="-342900">
              <a:buAutoNum type="alphaLcPeriod"/>
            </a:pPr>
            <a:r>
              <a:rPr lang="en-US" sz="2000" dirty="0">
                <a:latin typeface="+mj-lt"/>
              </a:rPr>
              <a:t>Members of a student council at your school ask every eighth student who enters the cafeteria whether they like the snacks in the school’s vending machines.</a:t>
            </a:r>
          </a:p>
          <a:p>
            <a:pPr marL="342900" indent="-342900">
              <a:buAutoNum type="alphaLcPeriod"/>
            </a:pPr>
            <a:endParaRPr lang="en-US" sz="2000" dirty="0">
              <a:latin typeface="+mj-lt"/>
            </a:endParaRPr>
          </a:p>
          <a:p>
            <a:pPr marL="342900" indent="-342900">
              <a:buAutoNum type="alphaLcPeriod"/>
            </a:pPr>
            <a:r>
              <a:rPr lang="en-US" sz="2000" dirty="0">
                <a:latin typeface="+mj-lt"/>
              </a:rPr>
              <a:t> A park ranger measures and records the heights of trees in a park as they grow. </a:t>
            </a:r>
          </a:p>
          <a:p>
            <a:pPr marL="342900" indent="-342900">
              <a:buAutoNum type="alphaLcPeriod"/>
            </a:pPr>
            <a:endParaRPr lang="en-US" sz="2000" dirty="0">
              <a:latin typeface="+mj-lt"/>
            </a:endParaRPr>
          </a:p>
          <a:p>
            <a:pPr marL="342900" indent="-342900">
              <a:buAutoNum type="alphaLcPeriod"/>
            </a:pPr>
            <a:r>
              <a:rPr lang="en-US" sz="2000" dirty="0">
                <a:latin typeface="+mj-lt"/>
              </a:rPr>
              <a:t>A researcher uses a computer program to help determine how fast an influenza virus might spread within a city. </a:t>
            </a:r>
          </a:p>
        </p:txBody>
      </p:sp>
      <p:sp>
        <p:nvSpPr>
          <p:cNvPr id="5" name="TextBox 4">
            <a:extLst>
              <a:ext uri="{FF2B5EF4-FFF2-40B4-BE49-F238E27FC236}">
                <a16:creationId xmlns:a16="http://schemas.microsoft.com/office/drawing/2014/main" id="{E5517DAE-FDED-4A22-EE8B-655FC53A4543}"/>
              </a:ext>
            </a:extLst>
          </p:cNvPr>
          <p:cNvSpPr txBox="1"/>
          <p:nvPr/>
        </p:nvSpPr>
        <p:spPr>
          <a:xfrm>
            <a:off x="1138792" y="3715989"/>
            <a:ext cx="2246128" cy="1938992"/>
          </a:xfrm>
          <a:prstGeom prst="rect">
            <a:avLst/>
          </a:prstGeom>
          <a:noFill/>
        </p:spPr>
        <p:txBody>
          <a:bodyPr wrap="none" rtlCol="0">
            <a:spAutoFit/>
          </a:bodyPr>
          <a:lstStyle/>
          <a:p>
            <a:r>
              <a:rPr lang="en-US" sz="2000" b="1" dirty="0">
                <a:solidFill>
                  <a:srgbClr val="FF0000"/>
                </a:solidFill>
                <a:latin typeface="+mj-lt"/>
              </a:rPr>
              <a:t>Solution:</a:t>
            </a:r>
          </a:p>
          <a:p>
            <a:pPr marL="342900" indent="-342900">
              <a:buAutoNum type="alphaLcPeriod"/>
            </a:pPr>
            <a:r>
              <a:rPr lang="en-US" sz="2000" dirty="0">
                <a:latin typeface="+mj-lt"/>
              </a:rPr>
              <a:t>Survey</a:t>
            </a:r>
          </a:p>
          <a:p>
            <a:pPr marL="342900" indent="-342900">
              <a:buAutoNum type="alphaLcPeriod"/>
            </a:pPr>
            <a:endParaRPr lang="en-US" sz="2000" dirty="0">
              <a:latin typeface="+mj-lt"/>
            </a:endParaRPr>
          </a:p>
          <a:p>
            <a:r>
              <a:rPr lang="en-US" sz="2000" dirty="0">
                <a:latin typeface="+mj-lt"/>
              </a:rPr>
              <a:t>b. Observational</a:t>
            </a:r>
          </a:p>
          <a:p>
            <a:endParaRPr lang="en-US" sz="2000" dirty="0">
              <a:latin typeface="+mj-lt"/>
            </a:endParaRPr>
          </a:p>
          <a:p>
            <a:r>
              <a:rPr lang="en-US" sz="2000" dirty="0">
                <a:latin typeface="+mj-lt"/>
              </a:rPr>
              <a:t>c. Simulation</a:t>
            </a:r>
          </a:p>
        </p:txBody>
      </p:sp>
    </p:spTree>
    <p:extLst>
      <p:ext uri="{BB962C8B-B14F-4D97-AF65-F5344CB8AC3E}">
        <p14:creationId xmlns:p14="http://schemas.microsoft.com/office/powerpoint/2010/main" val="26393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C77FD6-7793-438B-32D6-C0B10E4FD52A}"/>
              </a:ext>
            </a:extLst>
          </p:cNvPr>
          <p:cNvSpPr txBox="1"/>
          <p:nvPr/>
        </p:nvSpPr>
        <p:spPr>
          <a:xfrm>
            <a:off x="3057350" y="260198"/>
            <a:ext cx="9031802" cy="3816429"/>
          </a:xfrm>
          <a:prstGeom prst="rect">
            <a:avLst/>
          </a:prstGeom>
          <a:noFill/>
        </p:spPr>
        <p:txBody>
          <a:bodyPr wrap="square">
            <a:spAutoFit/>
          </a:bodyPr>
          <a:lstStyle/>
          <a:p>
            <a:r>
              <a:rPr lang="en-US" sz="2200" b="1" dirty="0">
                <a:latin typeface="+mj-lt"/>
              </a:rPr>
              <a:t>Recognizing Bias in Survey Questions </a:t>
            </a:r>
          </a:p>
          <a:p>
            <a:r>
              <a:rPr lang="en-US" sz="2200" dirty="0"/>
              <a:t>When designing a survey, it is important to word survey questions so they do not lead to biased results. Answers to poorly worded questions may not accurately reflect the opinions or actions of those being surveyed.</a:t>
            </a:r>
          </a:p>
          <a:p>
            <a:endParaRPr lang="en-US" sz="2200" dirty="0"/>
          </a:p>
          <a:p>
            <a:r>
              <a:rPr lang="en-US" sz="2200" dirty="0"/>
              <a:t>Questions that are flawed in a way that leads to inaccurate results are called </a:t>
            </a:r>
            <a:r>
              <a:rPr lang="en-US" sz="2200" dirty="0">
                <a:highlight>
                  <a:srgbClr val="FFFF00"/>
                </a:highlight>
              </a:rPr>
              <a:t>biased questions</a:t>
            </a:r>
            <a:r>
              <a:rPr lang="en-US" sz="2200" dirty="0"/>
              <a:t>. Avoid questions that: </a:t>
            </a:r>
          </a:p>
          <a:p>
            <a:r>
              <a:rPr lang="en-US" sz="2200" dirty="0"/>
              <a:t>• encourage a particular response </a:t>
            </a:r>
          </a:p>
          <a:p>
            <a:r>
              <a:rPr lang="en-US" sz="2200" dirty="0"/>
              <a:t>• are too sensitive to answer truthfully </a:t>
            </a:r>
          </a:p>
          <a:p>
            <a:r>
              <a:rPr lang="en-US" sz="2200" dirty="0"/>
              <a:t>• do not provide enough information </a:t>
            </a:r>
          </a:p>
          <a:p>
            <a:r>
              <a:rPr lang="en-US" sz="2200" dirty="0"/>
              <a:t>• address more than one issue to give an accurate opinion</a:t>
            </a:r>
          </a:p>
        </p:txBody>
      </p:sp>
      <p:pic>
        <p:nvPicPr>
          <p:cNvPr id="5" name="Picture 4">
            <a:extLst>
              <a:ext uri="{FF2B5EF4-FFF2-40B4-BE49-F238E27FC236}">
                <a16:creationId xmlns:a16="http://schemas.microsoft.com/office/drawing/2014/main" id="{384692ED-3956-A581-7764-CF77ED7043A8}"/>
              </a:ext>
            </a:extLst>
          </p:cNvPr>
          <p:cNvPicPr>
            <a:picLocks noChangeAspect="1"/>
          </p:cNvPicPr>
          <p:nvPr/>
        </p:nvPicPr>
        <p:blipFill>
          <a:blip r:embed="rId2"/>
          <a:stretch>
            <a:fillRect/>
          </a:stretch>
        </p:blipFill>
        <p:spPr>
          <a:xfrm>
            <a:off x="56975" y="1638227"/>
            <a:ext cx="3000375" cy="2438400"/>
          </a:xfrm>
          <a:prstGeom prst="rect">
            <a:avLst/>
          </a:prstGeom>
        </p:spPr>
      </p:pic>
    </p:spTree>
    <p:extLst>
      <p:ext uri="{BB962C8B-B14F-4D97-AF65-F5344CB8AC3E}">
        <p14:creationId xmlns:p14="http://schemas.microsoft.com/office/powerpoint/2010/main" val="361196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315D3F-2D39-2528-3965-79FC9F009DD9}"/>
              </a:ext>
            </a:extLst>
          </p:cNvPr>
          <p:cNvSpPr txBox="1"/>
          <p:nvPr/>
        </p:nvSpPr>
        <p:spPr>
          <a:xfrm>
            <a:off x="293114" y="269271"/>
            <a:ext cx="11493109" cy="1446550"/>
          </a:xfrm>
          <a:prstGeom prst="rect">
            <a:avLst/>
          </a:prstGeom>
          <a:noFill/>
        </p:spPr>
        <p:txBody>
          <a:bodyPr wrap="square">
            <a:spAutoFit/>
          </a:bodyPr>
          <a:lstStyle/>
          <a:p>
            <a:r>
              <a:rPr lang="en-US" sz="2200" b="1" dirty="0">
                <a:latin typeface="+mj-lt"/>
              </a:rPr>
              <a:t>Identify and Correct Bias in Survey Questioning </a:t>
            </a:r>
          </a:p>
          <a:p>
            <a:r>
              <a:rPr lang="en-US" sz="2200" dirty="0">
                <a:latin typeface="+mj-lt"/>
              </a:rPr>
              <a:t>A dentist surveys his patients by asking, “Do you brush your teeth at least twice per day and floss every day?” Explain why the question may be biased or otherwise introduce bias into the survey. Then describe a way to correct the flaw.</a:t>
            </a:r>
          </a:p>
        </p:txBody>
      </p:sp>
      <p:pic>
        <p:nvPicPr>
          <p:cNvPr id="5" name="Picture 4">
            <a:extLst>
              <a:ext uri="{FF2B5EF4-FFF2-40B4-BE49-F238E27FC236}">
                <a16:creationId xmlns:a16="http://schemas.microsoft.com/office/drawing/2014/main" id="{C17816DC-26A2-25E9-5F2A-A7C3F421ABD6}"/>
              </a:ext>
            </a:extLst>
          </p:cNvPr>
          <p:cNvPicPr>
            <a:picLocks noChangeAspect="1"/>
          </p:cNvPicPr>
          <p:nvPr/>
        </p:nvPicPr>
        <p:blipFill>
          <a:blip r:embed="rId2"/>
          <a:stretch>
            <a:fillRect/>
          </a:stretch>
        </p:blipFill>
        <p:spPr>
          <a:xfrm>
            <a:off x="251561" y="2497215"/>
            <a:ext cx="11002919" cy="2349666"/>
          </a:xfrm>
          <a:prstGeom prst="rect">
            <a:avLst/>
          </a:prstGeom>
        </p:spPr>
      </p:pic>
    </p:spTree>
    <p:extLst>
      <p:ext uri="{BB962C8B-B14F-4D97-AF65-F5344CB8AC3E}">
        <p14:creationId xmlns:p14="http://schemas.microsoft.com/office/powerpoint/2010/main" val="232839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76E185-C97A-1B2A-7690-14009474B44B}"/>
              </a:ext>
            </a:extLst>
          </p:cNvPr>
          <p:cNvSpPr txBox="1"/>
          <p:nvPr/>
        </p:nvSpPr>
        <p:spPr>
          <a:xfrm>
            <a:off x="220185" y="244113"/>
            <a:ext cx="11627746" cy="1938992"/>
          </a:xfrm>
          <a:prstGeom prst="rect">
            <a:avLst/>
          </a:prstGeom>
          <a:noFill/>
        </p:spPr>
        <p:txBody>
          <a:bodyPr wrap="square">
            <a:spAutoFit/>
          </a:bodyPr>
          <a:lstStyle/>
          <a:p>
            <a:r>
              <a:rPr lang="en-US" sz="2400" b="1" dirty="0">
                <a:latin typeface="+mj-lt"/>
              </a:rPr>
              <a:t>On your own: Explain why the survey question below may be biased or otherwise introduce bias into the survey. </a:t>
            </a:r>
            <a:r>
              <a:rPr lang="en-US" sz="2400" dirty="0">
                <a:latin typeface="+mj-lt"/>
              </a:rPr>
              <a:t>Then describe a way to correct the flaw. </a:t>
            </a:r>
          </a:p>
          <a:p>
            <a:endParaRPr lang="en-US" sz="2400" dirty="0">
              <a:latin typeface="+mj-lt"/>
            </a:endParaRPr>
          </a:p>
          <a:p>
            <a:r>
              <a:rPr lang="en-US" sz="2400" i="1" dirty="0">
                <a:latin typeface="+mj-lt"/>
              </a:rPr>
              <a:t>“Do you agree that our school cafeteria should switch to a healthier menu?”</a:t>
            </a:r>
          </a:p>
        </p:txBody>
      </p:sp>
      <p:sp>
        <p:nvSpPr>
          <p:cNvPr id="5" name="TextBox 4">
            <a:extLst>
              <a:ext uri="{FF2B5EF4-FFF2-40B4-BE49-F238E27FC236}">
                <a16:creationId xmlns:a16="http://schemas.microsoft.com/office/drawing/2014/main" id="{13A1703C-A2A5-74D2-5E3B-CEF4543DA049}"/>
              </a:ext>
            </a:extLst>
          </p:cNvPr>
          <p:cNvSpPr txBox="1"/>
          <p:nvPr/>
        </p:nvSpPr>
        <p:spPr>
          <a:xfrm>
            <a:off x="416529" y="2938942"/>
            <a:ext cx="11431401" cy="1200329"/>
          </a:xfrm>
          <a:prstGeom prst="rect">
            <a:avLst/>
          </a:prstGeom>
          <a:noFill/>
        </p:spPr>
        <p:txBody>
          <a:bodyPr wrap="square">
            <a:spAutoFit/>
          </a:bodyPr>
          <a:lstStyle/>
          <a:p>
            <a:r>
              <a:rPr lang="en-US" sz="2400" b="1" dirty="0">
                <a:solidFill>
                  <a:srgbClr val="FF0000"/>
                </a:solidFill>
                <a:latin typeface="+mj-lt"/>
              </a:rPr>
              <a:t>SOLUTION</a:t>
            </a:r>
          </a:p>
          <a:p>
            <a:r>
              <a:rPr lang="en-US" sz="2400" dirty="0">
                <a:latin typeface="+mj-lt"/>
              </a:rPr>
              <a:t>It encourages a yes response; Sample answer: Should the school cafeteria switch to a healthier menu?</a:t>
            </a:r>
          </a:p>
        </p:txBody>
      </p:sp>
    </p:spTree>
    <p:extLst>
      <p:ext uri="{BB962C8B-B14F-4D97-AF65-F5344CB8AC3E}">
        <p14:creationId xmlns:p14="http://schemas.microsoft.com/office/powerpoint/2010/main" val="377169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7ACF15-F1EF-B267-F04C-E39B1D296476}"/>
              </a:ext>
            </a:extLst>
          </p:cNvPr>
          <p:cNvSpPr txBox="1"/>
          <p:nvPr/>
        </p:nvSpPr>
        <p:spPr>
          <a:xfrm>
            <a:off x="516103" y="650739"/>
            <a:ext cx="11045728" cy="461665"/>
          </a:xfrm>
          <a:prstGeom prst="rect">
            <a:avLst/>
          </a:prstGeom>
          <a:noFill/>
        </p:spPr>
        <p:txBody>
          <a:bodyPr wrap="square" rtlCol="0">
            <a:spAutoFit/>
          </a:bodyPr>
          <a:lstStyle/>
          <a:p>
            <a:r>
              <a:rPr lang="en-US" sz="2400" b="1" dirty="0">
                <a:latin typeface="+mj-lt"/>
              </a:rPr>
              <a:t>Homework: </a:t>
            </a:r>
            <a:r>
              <a:rPr lang="en-US" sz="2400" dirty="0">
                <a:latin typeface="+mj-lt"/>
              </a:rPr>
              <a:t>page 615;  Exercises 21 – 32, 34</a:t>
            </a:r>
          </a:p>
        </p:txBody>
      </p:sp>
    </p:spTree>
    <p:extLst>
      <p:ext uri="{BB962C8B-B14F-4D97-AF65-F5344CB8AC3E}">
        <p14:creationId xmlns:p14="http://schemas.microsoft.com/office/powerpoint/2010/main" val="1605589972"/>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d824eaaf-965c-4a57-8e73-fa4d17eaec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8578340517B745A5CB381B52EC2AE2" ma:contentTypeVersion="3" ma:contentTypeDescription="Create a new document." ma:contentTypeScope="" ma:versionID="439514ad9ead22d18b204e192f821348">
  <xsd:schema xmlns:xsd="http://www.w3.org/2001/XMLSchema" xmlns:xs="http://www.w3.org/2001/XMLSchema" xmlns:p="http://schemas.microsoft.com/office/2006/metadata/properties" xmlns:ns2="d824eaaf-965c-4a57-8e73-fa4d17eaec52" targetNamespace="http://schemas.microsoft.com/office/2006/metadata/properties" ma:root="true" ma:fieldsID="29c54be09eebb0abdf7cfe653e5aa8ec" ns2:_="">
    <xsd:import namespace="d824eaaf-965c-4a57-8e73-fa4d17eaec52"/>
    <xsd:element name="properties">
      <xsd:complexType>
        <xsd:sequence>
          <xsd:element name="documentManagement">
            <xsd:complexType>
              <xsd:all>
                <xsd:element ref="ns2:Reference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24eaaf-965c-4a57-8e73-fa4d17eaec52"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319796BA-B130-436F-A227-9944063DF68C}"/>
</file>

<file path=docProps/app.xml><?xml version="1.0" encoding="utf-8"?>
<Properties xmlns="http://schemas.openxmlformats.org/officeDocument/2006/extended-properties" xmlns:vt="http://schemas.openxmlformats.org/officeDocument/2006/docPropsVTypes">
  <Template>{2D34C4B3-6966-4922-8021-C26F28390C8B}tf22712842_win32</Template>
  <TotalTime>18</TotalTime>
  <Words>432</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Bookman Old Style</vt:lpstr>
      <vt:lpstr>Calibri</vt:lpstr>
      <vt:lpstr>Franklin Gothic Book</vt:lpstr>
      <vt:lpstr>1_RetrospectVTI</vt:lpstr>
      <vt:lpstr>Collecting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Collecting Data</dc:title>
  <dc:creator>Zebrack-Smith, Lori</dc:creator>
  <cp:lastModifiedBy>Zebrack-Smith, Lori</cp:lastModifiedBy>
  <cp:revision>1</cp:revision>
  <dcterms:created xsi:type="dcterms:W3CDTF">2022-05-09T15:35:31Z</dcterms:created>
  <dcterms:modified xsi:type="dcterms:W3CDTF">2022-05-09T15:53:56Z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0x010100F58578340517B745A5CB381B52EC2AE2</vt:lpwstr>
  </property>
  <property fmtid="{D5CDD505-2E9C-101B-9397-08002B2CF9AE}" pid="3" name="Order">
    <vt:r8>72000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